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Anaheim"/>
      <p:regular r:id="rId32"/>
      <p:bold r:id="rId33"/>
    </p:embeddedFont>
    <p:embeddedFont>
      <p:font typeface="Aboreto"/>
      <p:regular r:id="rId34"/>
    </p:embeddedFont>
    <p:embeddedFont>
      <p:font typeface="Barlow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7.xml"/><Relationship Id="rId33" Type="http://schemas.openxmlformats.org/officeDocument/2006/relationships/font" Target="fonts/Anaheim-bold.fntdata"/><Relationship Id="rId10" Type="http://schemas.openxmlformats.org/officeDocument/2006/relationships/slide" Target="slides/slide6.xml"/><Relationship Id="rId32" Type="http://schemas.openxmlformats.org/officeDocument/2006/relationships/font" Target="fonts/Anaheim-regular.fntdata"/><Relationship Id="rId13" Type="http://schemas.openxmlformats.org/officeDocument/2006/relationships/slide" Target="slides/slide9.xml"/><Relationship Id="rId35" Type="http://schemas.openxmlformats.org/officeDocument/2006/relationships/font" Target="fonts/Barlow-regular.fntdata"/><Relationship Id="rId12" Type="http://schemas.openxmlformats.org/officeDocument/2006/relationships/slide" Target="slides/slide8.xml"/><Relationship Id="rId34" Type="http://schemas.openxmlformats.org/officeDocument/2006/relationships/font" Target="fonts/Aboreto-regular.fntdata"/><Relationship Id="rId15" Type="http://schemas.openxmlformats.org/officeDocument/2006/relationships/slide" Target="slides/slide11.xml"/><Relationship Id="rId37" Type="http://schemas.openxmlformats.org/officeDocument/2006/relationships/font" Target="fonts/Barlow-italic.fntdata"/><Relationship Id="rId14" Type="http://schemas.openxmlformats.org/officeDocument/2006/relationships/slide" Target="slides/slide10.xml"/><Relationship Id="rId36" Type="http://schemas.openxmlformats.org/officeDocument/2006/relationships/font" Target="fonts/Barlow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Barlow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f68b3ca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f68b3ca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f68b3ca5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f68b3ca5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f68b3ca5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f68b3ca5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6f21a7e8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6f21a7e8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6f21a7e8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6f21a7e8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f68b3ca5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f68b3ca5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6f21a7e8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6f21a7e8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6f21a7e8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d6f21a7e8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f68b3ca5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1f68b3ca5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6f21a7e8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d6f21a7e8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6f21a7e8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6f21a7e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f68b3ca5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f68b3ca5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6f21a7e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d6f21a7e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6f21a7e8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d6f21a7e8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ec1b8fc5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ec1b8fc5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10c9cffe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10c9cffe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ec1b8fc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ec1b8fc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ec1b8fc5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ec1b8fc5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ec1b8fc5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ec1b8fc5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f68b3ca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f68b3ca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flipH="1" rot="10800000">
              <a:off x="8161850" y="137050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hasCustomPrompt="1" type="title"/>
          </p:nvPr>
        </p:nvSpPr>
        <p:spPr>
          <a:xfrm>
            <a:off x="2475900" y="1369675"/>
            <a:ext cx="4192200" cy="16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/>
          <p:nvPr>
            <p:ph idx="1" type="subTitle"/>
          </p:nvPr>
        </p:nvSpPr>
        <p:spPr>
          <a:xfrm>
            <a:off x="5742950" y="3434075"/>
            <a:ext cx="1812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82" name="Google Shape;82;p11"/>
          <p:cNvGrpSpPr/>
          <p:nvPr/>
        </p:nvGrpSpPr>
        <p:grpSpPr>
          <a:xfrm rot="-1261221">
            <a:off x="8012105" y="-105620"/>
            <a:ext cx="1086690" cy="2224761"/>
            <a:chOff x="132278" y="1922694"/>
            <a:chExt cx="1225385" cy="2508710"/>
          </a:xfrm>
        </p:grpSpPr>
        <p:pic>
          <p:nvPicPr>
            <p:cNvPr id="83" name="Google Shape;8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" name="Google Shape;84;p11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85" name="Google Shape;85;p11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87" name="Google Shape;87;p11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b="9137" l="4947" r="7486" t="4573"/>
          <a:stretch/>
        </p:blipFill>
        <p:spPr>
          <a:xfrm flipH="1"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57171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50163" y="157172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50163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976950" y="157172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976950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99132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621500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624827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991325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621500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6248275" y="3598100"/>
            <a:ext cx="21762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8193999" y="-6"/>
            <a:ext cx="1788020" cy="2821503"/>
            <a:chOff x="8193999" y="-6"/>
            <a:chExt cx="1788020" cy="2821503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8400350" y="1239827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3"/>
            <p:cNvGrpSpPr/>
            <p:nvPr/>
          </p:nvGrpSpPr>
          <p:grpSpPr>
            <a:xfrm>
              <a:off x="8193999" y="-6"/>
              <a:ext cx="1208112" cy="2342845"/>
              <a:chOff x="2575" y="2407925"/>
              <a:chExt cx="845425" cy="16395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575" y="26364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109" name="Google Shape;109;p13"/>
              <p:cNvCxnSpPr/>
              <p:nvPr/>
            </p:nvCxnSpPr>
            <p:spPr>
              <a:xfrm rot="10800000">
                <a:off x="2584" y="2407925"/>
                <a:ext cx="842400" cy="163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542" l="16157" r="8444" t="20157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3998" y="-733166"/>
            <a:ext cx="1522279" cy="1522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4"/>
          <p:cNvGrpSpPr/>
          <p:nvPr/>
        </p:nvGrpSpPr>
        <p:grpSpPr>
          <a:xfrm>
            <a:off x="-394725" y="4325625"/>
            <a:ext cx="1807075" cy="1083275"/>
            <a:chOff x="-394725" y="4325625"/>
            <a:chExt cx="1807075" cy="1083275"/>
          </a:xfrm>
        </p:grpSpPr>
        <p:pic>
          <p:nvPicPr>
            <p:cNvPr id="115" name="Google Shape;11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394725" y="4338588"/>
              <a:ext cx="969525" cy="96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4"/>
            <p:cNvSpPr/>
            <p:nvPr/>
          </p:nvSpPr>
          <p:spPr>
            <a:xfrm>
              <a:off x="310779" y="460400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17" name="Google Shape;117;p14"/>
            <p:cNvCxnSpPr/>
            <p:nvPr/>
          </p:nvCxnSpPr>
          <p:spPr>
            <a:xfrm>
              <a:off x="472450" y="4325625"/>
              <a:ext cx="939900" cy="685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 b="11190" l="8070" r="5893" t="40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>
            <p:ph type="title"/>
          </p:nvPr>
        </p:nvSpPr>
        <p:spPr>
          <a:xfrm>
            <a:off x="1789975" y="537275"/>
            <a:ext cx="2509500" cy="48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8284937" y="3569414"/>
            <a:ext cx="1475058" cy="1983688"/>
            <a:chOff x="8038017" y="2160203"/>
            <a:chExt cx="1411674" cy="1898447"/>
          </a:xfrm>
        </p:grpSpPr>
        <p:pic>
          <p:nvPicPr>
            <p:cNvPr id="122" name="Google Shape;12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5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24" name="Google Shape;124;p15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/>
          <p:cNvPicPr preferRelativeResize="0"/>
          <p:nvPr/>
        </p:nvPicPr>
        <p:blipFill rotWithShape="1">
          <a:blip r:embed="rId2">
            <a:alphaModFix/>
          </a:blip>
          <a:srcRect b="3658" l="7127" r="5306" t="10052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type="title"/>
          </p:nvPr>
        </p:nvSpPr>
        <p:spPr>
          <a:xfrm>
            <a:off x="713225" y="2255025"/>
            <a:ext cx="1791600" cy="10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097900" y="3530600"/>
            <a:ext cx="32751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16"/>
          <p:cNvSpPr/>
          <p:nvPr>
            <p:ph idx="2" type="pic"/>
          </p:nvPr>
        </p:nvSpPr>
        <p:spPr>
          <a:xfrm>
            <a:off x="4699300" y="709100"/>
            <a:ext cx="4099500" cy="4099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6"/>
          <p:cNvSpPr/>
          <p:nvPr>
            <p:ph idx="3" type="pic"/>
          </p:nvPr>
        </p:nvSpPr>
        <p:spPr>
          <a:xfrm>
            <a:off x="3000650" y="338100"/>
            <a:ext cx="2334000" cy="2334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3218" l="5118" r="4293" t="1049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713225" y="539500"/>
            <a:ext cx="23871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1612802" y="1788583"/>
            <a:ext cx="2991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7"/>
          <p:cNvSpPr/>
          <p:nvPr>
            <p:ph idx="2" type="pic"/>
          </p:nvPr>
        </p:nvSpPr>
        <p:spPr>
          <a:xfrm>
            <a:off x="432825" y="2792550"/>
            <a:ext cx="2108400" cy="2108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7"/>
          <p:cNvSpPr/>
          <p:nvPr>
            <p:ph idx="3" type="pic"/>
          </p:nvPr>
        </p:nvSpPr>
        <p:spPr>
          <a:xfrm>
            <a:off x="4973100" y="293300"/>
            <a:ext cx="3846900" cy="38469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7"/>
          <p:cNvSpPr/>
          <p:nvPr>
            <p:ph idx="4" type="pic"/>
          </p:nvPr>
        </p:nvSpPr>
        <p:spPr>
          <a:xfrm>
            <a:off x="4511800" y="3072738"/>
            <a:ext cx="1548000" cy="1548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12834" l="9636" r="10395" t="837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13250" y="1357050"/>
            <a:ext cx="77175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292850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2" type="subTitle"/>
          </p:nvPr>
        </p:nvSpPr>
        <p:spPr>
          <a:xfrm>
            <a:off x="3935775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6578700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4" type="subTitle"/>
          </p:nvPr>
        </p:nvSpPr>
        <p:spPr>
          <a:xfrm>
            <a:off x="720000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3362925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subTitle"/>
          </p:nvPr>
        </p:nvSpPr>
        <p:spPr>
          <a:xfrm>
            <a:off x="6005850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1" name="Google Shape;151;p19"/>
          <p:cNvGrpSpPr/>
          <p:nvPr/>
        </p:nvGrpSpPr>
        <p:grpSpPr>
          <a:xfrm>
            <a:off x="8424075" y="63275"/>
            <a:ext cx="964800" cy="1058400"/>
            <a:chOff x="8424075" y="63275"/>
            <a:chExt cx="964800" cy="1058400"/>
          </a:xfrm>
        </p:grpSpPr>
        <p:sp>
          <p:nvSpPr>
            <p:cNvPr id="152" name="Google Shape;152;p19"/>
            <p:cNvSpPr/>
            <p:nvPr/>
          </p:nvSpPr>
          <p:spPr>
            <a:xfrm>
              <a:off x="8462395" y="138953"/>
              <a:ext cx="717300" cy="7173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3" name="Google Shape;153;p19"/>
            <p:cNvCxnSpPr/>
            <p:nvPr/>
          </p:nvCxnSpPr>
          <p:spPr>
            <a:xfrm rot="10800000">
              <a:off x="8424075" y="63275"/>
              <a:ext cx="964800" cy="1058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" name="Google Shape;154;p19"/>
            <p:cNvSpPr/>
            <p:nvPr/>
          </p:nvSpPr>
          <p:spPr>
            <a:xfrm>
              <a:off x="8834661" y="539506"/>
              <a:ext cx="462600" cy="4626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-175409" y="3967473"/>
            <a:ext cx="1777263" cy="1777256"/>
            <a:chOff x="-175409" y="3967473"/>
            <a:chExt cx="1777263" cy="1777256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45504">
              <a:off x="65375" y="4208250"/>
              <a:ext cx="1295701" cy="129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/>
            <p:nvPr/>
          </p:nvSpPr>
          <p:spPr>
            <a:xfrm>
              <a:off x="-175409" y="4013725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2">
            <a:alphaModFix/>
          </a:blip>
          <a:srcRect b="19339" l="9018" r="11243" t="4701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1511225" y="1751207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2" type="subTitle"/>
          </p:nvPr>
        </p:nvSpPr>
        <p:spPr>
          <a:xfrm>
            <a:off x="5798345" y="1751200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3" type="subTitle"/>
          </p:nvPr>
        </p:nvSpPr>
        <p:spPr>
          <a:xfrm>
            <a:off x="1511225" y="3515600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4" type="subTitle"/>
          </p:nvPr>
        </p:nvSpPr>
        <p:spPr>
          <a:xfrm>
            <a:off x="5798343" y="3515598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5" type="subTitle"/>
          </p:nvPr>
        </p:nvSpPr>
        <p:spPr>
          <a:xfrm>
            <a:off x="720000" y="132107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6" type="subTitle"/>
          </p:nvPr>
        </p:nvSpPr>
        <p:spPr>
          <a:xfrm>
            <a:off x="720000" y="3085526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7" name="Google Shape;167;p20"/>
          <p:cNvSpPr txBox="1"/>
          <p:nvPr>
            <p:ph idx="7" type="subTitle"/>
          </p:nvPr>
        </p:nvSpPr>
        <p:spPr>
          <a:xfrm>
            <a:off x="4696450" y="132107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8" type="subTitle"/>
          </p:nvPr>
        </p:nvSpPr>
        <p:spPr>
          <a:xfrm>
            <a:off x="4696450" y="308552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grpSp>
        <p:nvGrpSpPr>
          <p:cNvPr id="169" name="Google Shape;169;p20"/>
          <p:cNvGrpSpPr/>
          <p:nvPr/>
        </p:nvGrpSpPr>
        <p:grpSpPr>
          <a:xfrm>
            <a:off x="7631535" y="-351429"/>
            <a:ext cx="1792173" cy="2799874"/>
            <a:chOff x="7442479" y="-491143"/>
            <a:chExt cx="1976589" cy="3087982"/>
          </a:xfrm>
        </p:grpSpPr>
        <p:pic>
          <p:nvPicPr>
            <p:cNvPr id="170" name="Google Shape;17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7585950" y="-347673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0"/>
            <p:cNvSpPr/>
            <p:nvPr/>
          </p:nvSpPr>
          <p:spPr>
            <a:xfrm>
              <a:off x="8284168" y="901545"/>
              <a:ext cx="1134900" cy="1134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8210824" y="580592"/>
              <a:ext cx="817200" cy="8172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3" name="Google Shape;173;p20"/>
            <p:cNvCxnSpPr/>
            <p:nvPr/>
          </p:nvCxnSpPr>
          <p:spPr>
            <a:xfrm rot="10800000">
              <a:off x="8210727" y="254139"/>
              <a:ext cx="1203900" cy="2342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3583" l="2901" r="2910" t="3592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5323200" y="1912975"/>
            <a:ext cx="27798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4492325" y="787925"/>
            <a:ext cx="1315800" cy="103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>
            <p:ph idx="3" type="pic"/>
          </p:nvPr>
        </p:nvSpPr>
        <p:spPr>
          <a:xfrm>
            <a:off x="459100" y="1497550"/>
            <a:ext cx="3370800" cy="3370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1" name="Google Shape;21;p3"/>
          <p:cNvGrpSpPr/>
          <p:nvPr/>
        </p:nvGrpSpPr>
        <p:grpSpPr>
          <a:xfrm>
            <a:off x="7677200" y="3745859"/>
            <a:ext cx="1424691" cy="1981465"/>
            <a:chOff x="7677200" y="3745859"/>
            <a:chExt cx="1424691" cy="1981465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7200" y="4316600"/>
              <a:ext cx="1410724" cy="14107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oogle Shape;23;p3"/>
            <p:cNvGrpSpPr/>
            <p:nvPr/>
          </p:nvGrpSpPr>
          <p:grpSpPr>
            <a:xfrm>
              <a:off x="8211791" y="3745859"/>
              <a:ext cx="890100" cy="1552500"/>
              <a:chOff x="0" y="2447959"/>
              <a:chExt cx="890100" cy="15525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5" name="Google Shape;25;p3"/>
              <p:cNvCxnSpPr/>
              <p:nvPr/>
            </p:nvCxnSpPr>
            <p:spPr>
              <a:xfrm flipH="1" rot="10800000">
                <a:off x="0" y="2447959"/>
                <a:ext cx="890100" cy="155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 rotWithShape="1">
          <a:blip r:embed="rId2">
            <a:alphaModFix/>
          </a:blip>
          <a:srcRect b="19339" l="9018" r="11243" t="4701"/>
          <a:stretch/>
        </p:blipFill>
        <p:spPr>
          <a:xfrm flipH="1"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093900" y="15093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2" type="subTitle"/>
          </p:nvPr>
        </p:nvSpPr>
        <p:spPr>
          <a:xfrm>
            <a:off x="5209550" y="15093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3" type="subTitle"/>
          </p:nvPr>
        </p:nvSpPr>
        <p:spPr>
          <a:xfrm>
            <a:off x="5209550" y="27070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21"/>
          <p:cNvSpPr txBox="1"/>
          <p:nvPr>
            <p:ph idx="4" type="subTitle"/>
          </p:nvPr>
        </p:nvSpPr>
        <p:spPr>
          <a:xfrm>
            <a:off x="1093900" y="3907175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5" type="subTitle"/>
          </p:nvPr>
        </p:nvSpPr>
        <p:spPr>
          <a:xfrm>
            <a:off x="1093900" y="2709475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6" type="subTitle"/>
          </p:nvPr>
        </p:nvSpPr>
        <p:spPr>
          <a:xfrm>
            <a:off x="5208300" y="39047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7" type="subTitle"/>
          </p:nvPr>
        </p:nvSpPr>
        <p:spPr>
          <a:xfrm>
            <a:off x="712900" y="117582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8" type="subTitle"/>
          </p:nvPr>
        </p:nvSpPr>
        <p:spPr>
          <a:xfrm>
            <a:off x="4828550" y="117582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1"/>
          <p:cNvSpPr txBox="1"/>
          <p:nvPr>
            <p:ph idx="9" type="subTitle"/>
          </p:nvPr>
        </p:nvSpPr>
        <p:spPr>
          <a:xfrm>
            <a:off x="712900" y="2375988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13" type="subTitle"/>
          </p:nvPr>
        </p:nvSpPr>
        <p:spPr>
          <a:xfrm>
            <a:off x="4828550" y="2376000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4" type="subTitle"/>
          </p:nvPr>
        </p:nvSpPr>
        <p:spPr>
          <a:xfrm>
            <a:off x="712900" y="357617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15" type="subTitle"/>
          </p:nvPr>
        </p:nvSpPr>
        <p:spPr>
          <a:xfrm>
            <a:off x="4828550" y="3573700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99998">
            <a:off x="-449328" y="-780404"/>
            <a:ext cx="1522280" cy="1522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1"/>
          <p:cNvGrpSpPr/>
          <p:nvPr/>
        </p:nvGrpSpPr>
        <p:grpSpPr>
          <a:xfrm>
            <a:off x="7933600" y="3904700"/>
            <a:ext cx="1968600" cy="1572900"/>
            <a:chOff x="7933600" y="3904700"/>
            <a:chExt cx="1968600" cy="1572900"/>
          </a:xfrm>
        </p:grpSpPr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453801" y="4326299"/>
              <a:ext cx="821100" cy="82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21"/>
            <p:cNvCxnSpPr/>
            <p:nvPr/>
          </p:nvCxnSpPr>
          <p:spPr>
            <a:xfrm flipH="1" rot="10800000">
              <a:off x="7933600" y="3904700"/>
              <a:ext cx="1968600" cy="1572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" name="Google Shape;193;p21"/>
            <p:cNvSpPr/>
            <p:nvPr/>
          </p:nvSpPr>
          <p:spPr>
            <a:xfrm>
              <a:off x="8012700" y="4608925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2"/>
          <p:cNvGrpSpPr/>
          <p:nvPr/>
        </p:nvGrpSpPr>
        <p:grpSpPr>
          <a:xfrm>
            <a:off x="-614978" y="2786375"/>
            <a:ext cx="2014728" cy="2170149"/>
            <a:chOff x="-614978" y="2786375"/>
            <a:chExt cx="2014728" cy="2170149"/>
          </a:xfrm>
        </p:grpSpPr>
        <p:pic>
          <p:nvPicPr>
            <p:cNvPr id="197" name="Google Shape;19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709175"/>
              <a:ext cx="1247349" cy="1247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2"/>
            <p:cNvSpPr/>
            <p:nvPr/>
          </p:nvSpPr>
          <p:spPr>
            <a:xfrm>
              <a:off x="-614978" y="2895650"/>
              <a:ext cx="1506000" cy="15060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99" name="Google Shape;199;p22"/>
            <p:cNvCxnSpPr/>
            <p:nvPr/>
          </p:nvCxnSpPr>
          <p:spPr>
            <a:xfrm>
              <a:off x="358150" y="2786375"/>
              <a:ext cx="1041600" cy="1066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22"/>
          <p:cNvSpPr txBox="1"/>
          <p:nvPr>
            <p:ph type="title"/>
          </p:nvPr>
        </p:nvSpPr>
        <p:spPr>
          <a:xfrm>
            <a:off x="2189251" y="693850"/>
            <a:ext cx="4765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1" type="subTitle"/>
          </p:nvPr>
        </p:nvSpPr>
        <p:spPr>
          <a:xfrm>
            <a:off x="3084000" y="2044650"/>
            <a:ext cx="29760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" name="Google Shape;202;p22"/>
          <p:cNvSpPr txBox="1"/>
          <p:nvPr/>
        </p:nvSpPr>
        <p:spPr>
          <a:xfrm>
            <a:off x="2189400" y="3576325"/>
            <a:ext cx="4765500" cy="520500"/>
          </a:xfrm>
          <a:prstGeom prst="rect">
            <a:avLst/>
          </a:prstGeom>
          <a:solidFill>
            <a:srgbClr val="FDFEFF">
              <a:alpha val="692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8430774" y="274250"/>
            <a:ext cx="1193700" cy="1193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b="5542" l="4425" r="20176" t="20157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b="10600" l="9901" r="1853" t="243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4630" l="941" r="3928" t="163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104954"/>
            <a:ext cx="77040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0" name="Google Shape;30;p4"/>
          <p:cNvGrpSpPr/>
          <p:nvPr/>
        </p:nvGrpSpPr>
        <p:grpSpPr>
          <a:xfrm>
            <a:off x="8089800" y="3884700"/>
            <a:ext cx="1297075" cy="1455850"/>
            <a:chOff x="8089800" y="3884700"/>
            <a:chExt cx="1297075" cy="1455850"/>
          </a:xfrm>
        </p:grpSpPr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800" y="4050750"/>
              <a:ext cx="1289800" cy="128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32;p4"/>
            <p:cNvCxnSpPr/>
            <p:nvPr/>
          </p:nvCxnSpPr>
          <p:spPr>
            <a:xfrm rot="10800000">
              <a:off x="8640175" y="3884700"/>
              <a:ext cx="746700" cy="1233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5363150" y="2435775"/>
            <a:ext cx="2695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431000" y="2435775"/>
            <a:ext cx="2695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720000" y="1711450"/>
            <a:ext cx="17619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652150" y="1711450"/>
            <a:ext cx="17619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" name="Google Shape;40;p5"/>
          <p:cNvGrpSpPr/>
          <p:nvPr/>
        </p:nvGrpSpPr>
        <p:grpSpPr>
          <a:xfrm>
            <a:off x="-237957" y="-2"/>
            <a:ext cx="10131686" cy="5227314"/>
            <a:chOff x="-237957" y="-2"/>
            <a:chExt cx="10131686" cy="5227314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116466" y="-2"/>
              <a:ext cx="1777263" cy="1777256"/>
              <a:chOff x="-175409" y="3967473"/>
              <a:chExt cx="1777263" cy="1777256"/>
            </a:xfrm>
          </p:grpSpPr>
          <p:pic>
            <p:nvPicPr>
              <p:cNvPr id="42" name="Google Shape;4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545504">
                <a:off x="65375" y="4208250"/>
                <a:ext cx="1295701" cy="12957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" name="Google Shape;43;p5"/>
              <p:cNvSpPr/>
              <p:nvPr/>
            </p:nvSpPr>
            <p:spPr>
              <a:xfrm>
                <a:off x="-175409" y="401372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44" name="Google Shape;44;p5"/>
            <p:cNvGrpSpPr/>
            <p:nvPr/>
          </p:nvGrpSpPr>
          <p:grpSpPr>
            <a:xfrm>
              <a:off x="-237957" y="4064186"/>
              <a:ext cx="1199452" cy="1163126"/>
              <a:chOff x="-147625" y="3925650"/>
              <a:chExt cx="1109166" cy="1075574"/>
            </a:xfrm>
          </p:grpSpPr>
          <p:grpSp>
            <p:nvGrpSpPr>
              <p:cNvPr id="45" name="Google Shape;45;p5"/>
              <p:cNvGrpSpPr/>
              <p:nvPr/>
            </p:nvGrpSpPr>
            <p:grpSpPr>
              <a:xfrm>
                <a:off x="83029" y="4122711"/>
                <a:ext cx="878513" cy="878513"/>
                <a:chOff x="53900" y="2861075"/>
                <a:chExt cx="794100" cy="794100"/>
              </a:xfrm>
            </p:grpSpPr>
            <p:sp>
              <p:nvSpPr>
                <p:cNvPr id="46" name="Google Shape;46;p5"/>
                <p:cNvSpPr/>
                <p:nvPr/>
              </p:nvSpPr>
              <p:spPr>
                <a:xfrm>
                  <a:off x="53900" y="2861075"/>
                  <a:ext cx="794100" cy="79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165055" y="2861075"/>
                  <a:ext cx="571800" cy="571800"/>
                </a:xfrm>
                <a:prstGeom prst="ellipse">
                  <a:avLst/>
                </a:prstGeom>
                <a:solidFill>
                  <a:srgbClr val="FDFEFF">
                    <a:alpha val="1887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cxnSp>
            <p:nvCxnSpPr>
              <p:cNvPr id="48" name="Google Shape;48;p5"/>
              <p:cNvCxnSpPr/>
              <p:nvPr/>
            </p:nvCxnSpPr>
            <p:spPr>
              <a:xfrm flipH="1" rot="10800000">
                <a:off x="-147625" y="3925650"/>
                <a:ext cx="645900" cy="70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" name="Google Shape;52;p6"/>
          <p:cNvGrpSpPr/>
          <p:nvPr/>
        </p:nvGrpSpPr>
        <p:grpSpPr>
          <a:xfrm>
            <a:off x="-344048" y="3548275"/>
            <a:ext cx="1263973" cy="2959200"/>
            <a:chOff x="961077" y="1960775"/>
            <a:chExt cx="1263973" cy="2959200"/>
          </a:xfrm>
        </p:grpSpPr>
        <p:pic>
          <p:nvPicPr>
            <p:cNvPr id="53" name="Google Shape;5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077" y="2546199"/>
              <a:ext cx="1225875" cy="1225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Google Shape;54;p6"/>
            <p:cNvCxnSpPr/>
            <p:nvPr/>
          </p:nvCxnSpPr>
          <p:spPr>
            <a:xfrm rot="10800000">
              <a:off x="1196350" y="1960775"/>
              <a:ext cx="1028700" cy="2959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11190" l="8070" r="5893" t="40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720000" y="1711100"/>
            <a:ext cx="3583500" cy="28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8" name="Google Shape;58;p7"/>
          <p:cNvSpPr/>
          <p:nvPr>
            <p:ph idx="2" type="pic"/>
          </p:nvPr>
        </p:nvSpPr>
        <p:spPr>
          <a:xfrm>
            <a:off x="5044850" y="1017725"/>
            <a:ext cx="3840600" cy="3840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445025"/>
            <a:ext cx="32610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flipH="1" rot="10800000">
              <a:off x="-137900" y="307075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b="2831" l="2901" r="2910" t="4344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flipH="1" rot="10800000">
              <a:off x="8161850" y="137050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105325" y="3865700"/>
            <a:ext cx="4559400" cy="726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datasets/jarredpriester/taylor-swift-spotify-dataset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accent2"/>
                </a:solidFill>
              </a:rPr>
              <a:t>Taylor Swift</a:t>
            </a:r>
            <a:r>
              <a:rPr lang="en" sz="6200">
                <a:solidFill>
                  <a:schemeClr val="accent2"/>
                </a:solidFill>
              </a:rPr>
              <a:t> </a:t>
            </a:r>
            <a:r>
              <a:rPr i="1" lang="en" sz="3600">
                <a:solidFill>
                  <a:schemeClr val="accent2"/>
                </a:solidFill>
              </a:rPr>
              <a:t>spotify analysis</a:t>
            </a:r>
            <a:endParaRPr i="1" sz="3600">
              <a:solidFill>
                <a:schemeClr val="accent2"/>
              </a:solidFill>
            </a:endParaRPr>
          </a:p>
        </p:txBody>
      </p:sp>
      <p:sp>
        <p:nvSpPr>
          <p:cNvPr id="224" name="Google Shape;224;p25"/>
          <p:cNvSpPr txBox="1"/>
          <p:nvPr>
            <p:ph idx="1" type="subTitle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Yashi Bajpai</a:t>
            </a:r>
            <a:endParaRPr/>
          </a:p>
        </p:txBody>
      </p:sp>
      <p:cxnSp>
        <p:nvCxnSpPr>
          <p:cNvPr id="225" name="Google Shape;225;p25"/>
          <p:cNvCxnSpPr/>
          <p:nvPr/>
        </p:nvCxnSpPr>
        <p:spPr>
          <a:xfrm flipH="1" rot="10800000">
            <a:off x="5448950" y="3372025"/>
            <a:ext cx="1426200" cy="673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" name="Google Shape;226;p25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27" name="Google Shape;22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9" name="Google Shape;229;p25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30" name="Google Shape;230;p25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31" name="Google Shape;231;p25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32" name="Google Shape;232;p25"/>
              <p:cNvCxnSpPr/>
              <p:nvPr/>
            </p:nvCxnSpPr>
            <p:spPr>
              <a:xfrm flipH="1" rot="10800000">
                <a:off x="0" y="2452825"/>
                <a:ext cx="831000" cy="156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3" name="Google Shape;233;p25"/>
          <p:cNvSpPr txBox="1"/>
          <p:nvPr>
            <p:ph idx="1" type="subTitle"/>
          </p:nvPr>
        </p:nvSpPr>
        <p:spPr>
          <a:xfrm>
            <a:off x="4842550" y="80875"/>
            <a:ext cx="28785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in my midnights era!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>
            <p:ph idx="1" type="body"/>
          </p:nvPr>
        </p:nvSpPr>
        <p:spPr>
          <a:xfrm>
            <a:off x="583500" y="1819925"/>
            <a:ext cx="7977000" cy="16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Environment</a:t>
            </a:r>
            <a:r>
              <a:rPr lang="en" sz="2400"/>
              <a:t>: Jupyter Notebook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Language</a:t>
            </a:r>
            <a:r>
              <a:rPr lang="en" sz="2400"/>
              <a:t>: Python &amp; Markdown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b="1" lang="en" sz="2400"/>
              <a:t>Libraries</a:t>
            </a:r>
            <a:r>
              <a:rPr lang="en" sz="2400"/>
              <a:t>: Pandas, Mathplotlib, Seaborn</a:t>
            </a:r>
            <a:endParaRPr sz="2400"/>
          </a:p>
        </p:txBody>
      </p:sp>
      <p:grpSp>
        <p:nvGrpSpPr>
          <p:cNvPr id="329" name="Google Shape;329;p34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330" name="Google Shape;33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1" name="Google Shape;331;p34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" name="Google Shape;332;p34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 rotWithShape="1">
          <a:blip r:embed="rId3">
            <a:alphaModFix/>
          </a:blip>
          <a:srcRect b="0" l="18557" r="18557" t="0"/>
          <a:stretch/>
        </p:blipFill>
        <p:spPr>
          <a:xfrm>
            <a:off x="514825" y="1497550"/>
            <a:ext cx="3211500" cy="33708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" name="Google Shape;338;p35"/>
          <p:cNvSpPr txBox="1"/>
          <p:nvPr>
            <p:ph type="title"/>
          </p:nvPr>
        </p:nvSpPr>
        <p:spPr>
          <a:xfrm>
            <a:off x="5195472" y="1856214"/>
            <a:ext cx="57132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Results</a:t>
            </a:r>
            <a:endParaRPr sz="4400"/>
          </a:p>
        </p:txBody>
      </p:sp>
      <p:sp>
        <p:nvSpPr>
          <p:cNvPr id="339" name="Google Shape;339;p35"/>
          <p:cNvSpPr txBox="1"/>
          <p:nvPr>
            <p:ph idx="2" type="title"/>
          </p:nvPr>
        </p:nvSpPr>
        <p:spPr>
          <a:xfrm>
            <a:off x="4626009" y="660815"/>
            <a:ext cx="1315800" cy="10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40" name="Google Shape;340;p35"/>
          <p:cNvCxnSpPr/>
          <p:nvPr/>
        </p:nvCxnSpPr>
        <p:spPr>
          <a:xfrm flipH="1" rot="10800000">
            <a:off x="4901175" y="1437075"/>
            <a:ext cx="1345200" cy="356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35"/>
          <p:cNvGrpSpPr/>
          <p:nvPr/>
        </p:nvGrpSpPr>
        <p:grpSpPr>
          <a:xfrm>
            <a:off x="2534175" y="3194850"/>
            <a:ext cx="2087050" cy="1824025"/>
            <a:chOff x="2534175" y="3194850"/>
            <a:chExt cx="2087050" cy="1824025"/>
          </a:xfrm>
        </p:grpSpPr>
        <p:pic>
          <p:nvPicPr>
            <p:cNvPr id="342" name="Google Shape;34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844776" y="3194850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3" name="Google Shape;343;p35"/>
            <p:cNvCxnSpPr/>
            <p:nvPr/>
          </p:nvCxnSpPr>
          <p:spPr>
            <a:xfrm flipH="1" rot="10800000">
              <a:off x="2534175" y="3445975"/>
              <a:ext cx="1968600" cy="1572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" name="Google Shape;344;p35"/>
            <p:cNvSpPr/>
            <p:nvPr/>
          </p:nvSpPr>
          <p:spPr>
            <a:xfrm>
              <a:off x="2613275" y="4150200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idx="1" type="body"/>
          </p:nvPr>
        </p:nvSpPr>
        <p:spPr>
          <a:xfrm>
            <a:off x="583500" y="1819925"/>
            <a:ext cx="7977000" cy="16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Question #1 - Which Taylor Swift albums are the most popular based on Spotify popularity scores?</a:t>
            </a:r>
            <a:r>
              <a:rPr lang="en" sz="2400"/>
              <a:t> 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 u="sng"/>
              <a:t>Conclusion</a:t>
            </a:r>
            <a:r>
              <a:rPr lang="en" sz="2400"/>
              <a:t>: </a:t>
            </a:r>
            <a:r>
              <a:rPr lang="en" sz="2400"/>
              <a:t>Top Five - Lover, The Tortured Poets Department, Reputation, Midnights, and Folklore</a:t>
            </a:r>
            <a:endParaRPr sz="2400"/>
          </a:p>
        </p:txBody>
      </p:sp>
      <p:grpSp>
        <p:nvGrpSpPr>
          <p:cNvPr id="350" name="Google Shape;350;p36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351" name="Google Shape;35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2" name="Google Shape;352;p36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3" name="Google Shape;353;p36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idx="1" type="body"/>
          </p:nvPr>
        </p:nvSpPr>
        <p:spPr>
          <a:xfrm>
            <a:off x="500525" y="260275"/>
            <a:ext cx="31248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b="1" lang="en" sz="2400"/>
              <a:t>Question #1 Plot</a:t>
            </a:r>
            <a:endParaRPr sz="2400"/>
          </a:p>
        </p:txBody>
      </p:sp>
      <p:grpSp>
        <p:nvGrpSpPr>
          <p:cNvPr id="359" name="Google Shape;359;p37"/>
          <p:cNvGrpSpPr/>
          <p:nvPr/>
        </p:nvGrpSpPr>
        <p:grpSpPr>
          <a:xfrm>
            <a:off x="-662094" y="3802224"/>
            <a:ext cx="2225700" cy="1845913"/>
            <a:chOff x="3254550" y="3555912"/>
            <a:chExt cx="2225700" cy="1845913"/>
          </a:xfrm>
        </p:grpSpPr>
        <p:pic>
          <p:nvPicPr>
            <p:cNvPr id="360" name="Google Shape;36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1" name="Google Shape;361;p37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2" name="Google Shape;362;p37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825" y="846111"/>
            <a:ext cx="7365951" cy="39779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>
            <p:ph idx="1" type="body"/>
          </p:nvPr>
        </p:nvSpPr>
        <p:spPr>
          <a:xfrm>
            <a:off x="583500" y="552050"/>
            <a:ext cx="7977000" cy="31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Question #1 Aftermath:</a:t>
            </a:r>
            <a:endParaRPr b="1"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Lover, Reputation, and Midnights completely make sense to me as they broke records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Folklore mainly makes sense, has some hit songs (Cardigan) but some tracks are insanely underrated</a:t>
            </a:r>
            <a:endParaRPr sz="2400"/>
          </a:p>
          <a:p>
            <a:pPr indent="-381000" lvl="2" marL="1371600" rtl="0" algn="l">
              <a:spcBef>
                <a:spcPts val="100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probably due to lyricism  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/>
              <a:t>I’m surprised that 1989 isn’t here, as it has a lot of Taylor’s biggest radio hits (Shake It Off, Blank Space)</a:t>
            </a:r>
            <a:endParaRPr sz="2400"/>
          </a:p>
        </p:txBody>
      </p:sp>
      <p:grpSp>
        <p:nvGrpSpPr>
          <p:cNvPr id="369" name="Google Shape;369;p38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370" name="Google Shape;37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1" name="Google Shape;371;p38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" name="Google Shape;372;p38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>
            <p:ph idx="1" type="body"/>
          </p:nvPr>
        </p:nvSpPr>
        <p:spPr>
          <a:xfrm>
            <a:off x="583500" y="1057925"/>
            <a:ext cx="7977000" cy="29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Question #2 - </a:t>
            </a:r>
            <a:r>
              <a:rPr b="1" lang="en" sz="2400"/>
              <a:t>How do the energy levels of tracks vary across different albums?</a:t>
            </a:r>
            <a:r>
              <a:rPr lang="en" sz="2400"/>
              <a:t> 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Highest Energy: 1989 and Speak Now</a:t>
            </a:r>
            <a:endParaRPr sz="2400"/>
          </a:p>
          <a:p>
            <a:pPr indent="-381000" lvl="2" marL="1371600" rtl="0" algn="l">
              <a:spcBef>
                <a:spcPts val="100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upbeat and lively tracks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Lowest Energy: Folklore and Midnights</a:t>
            </a:r>
            <a:endParaRPr sz="2400"/>
          </a:p>
          <a:p>
            <a:pPr indent="-381000" lvl="2" marL="1371600" rtl="0" algn="l">
              <a:spcBef>
                <a:spcPts val="1000"/>
              </a:spcBef>
              <a:spcAft>
                <a:spcPts val="1000"/>
              </a:spcAft>
              <a:buSzPts val="2400"/>
              <a:buChar char="■"/>
            </a:pPr>
            <a:r>
              <a:rPr lang="en" sz="2400"/>
              <a:t>s</a:t>
            </a:r>
            <a:r>
              <a:rPr lang="en" sz="2400"/>
              <a:t>ofter, more laid-back tracks</a:t>
            </a:r>
            <a:endParaRPr sz="2400"/>
          </a:p>
        </p:txBody>
      </p:sp>
      <p:grpSp>
        <p:nvGrpSpPr>
          <p:cNvPr id="378" name="Google Shape;378;p39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379" name="Google Shape;37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0" name="Google Shape;380;p39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1" name="Google Shape;381;p39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/>
          <p:nvPr>
            <p:ph idx="1" type="body"/>
          </p:nvPr>
        </p:nvSpPr>
        <p:spPr>
          <a:xfrm>
            <a:off x="500525" y="260275"/>
            <a:ext cx="31248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b="1" lang="en" sz="2400"/>
              <a:t>Question #2 Plot</a:t>
            </a:r>
            <a:endParaRPr sz="2400"/>
          </a:p>
        </p:txBody>
      </p:sp>
      <p:grpSp>
        <p:nvGrpSpPr>
          <p:cNvPr id="387" name="Google Shape;387;p40"/>
          <p:cNvGrpSpPr/>
          <p:nvPr/>
        </p:nvGrpSpPr>
        <p:grpSpPr>
          <a:xfrm>
            <a:off x="-662094" y="3802224"/>
            <a:ext cx="2225700" cy="1845913"/>
            <a:chOff x="3254550" y="3555912"/>
            <a:chExt cx="2225700" cy="1845913"/>
          </a:xfrm>
        </p:grpSpPr>
        <p:pic>
          <p:nvPicPr>
            <p:cNvPr id="388" name="Google Shape;388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9" name="Google Shape;389;p40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0" name="Google Shape;390;p40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391" name="Google Shape;3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975" y="867236"/>
            <a:ext cx="7422249" cy="3864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1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397" name="Google Shape;39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8" name="Google Shape;398;p41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" name="Google Shape;399;p41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00" name="Google Shape;400;p41"/>
          <p:cNvSpPr txBox="1"/>
          <p:nvPr>
            <p:ph idx="1" type="body"/>
          </p:nvPr>
        </p:nvSpPr>
        <p:spPr>
          <a:xfrm>
            <a:off x="583500" y="1009800"/>
            <a:ext cx="7977000" cy="31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Question #2 Aftermath:</a:t>
            </a:r>
            <a:endParaRPr b="1"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Out of all three questions, these results make the most sense (from personal </a:t>
            </a:r>
            <a:r>
              <a:rPr lang="en" sz="2400"/>
              <a:t>listening</a:t>
            </a:r>
            <a:r>
              <a:rPr lang="en" sz="2400"/>
              <a:t> experience)</a:t>
            </a:r>
            <a:endParaRPr sz="2400"/>
          </a:p>
          <a:p>
            <a:pPr indent="-381000" lvl="2" marL="1371600" rtl="0" algn="l">
              <a:spcBef>
                <a:spcPts val="1000"/>
              </a:spcBef>
              <a:spcAft>
                <a:spcPts val="1000"/>
              </a:spcAft>
              <a:buSzPts val="2400"/>
              <a:buChar char="■"/>
            </a:pPr>
            <a:r>
              <a:rPr lang="en" sz="2400"/>
              <a:t>made me realize that the decision to listen to an album depends on the person’s mood and the album’s energy (vibes)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>
            <p:ph idx="1" type="body"/>
          </p:nvPr>
        </p:nvSpPr>
        <p:spPr>
          <a:xfrm>
            <a:off x="728643" y="1457075"/>
            <a:ext cx="7977000" cy="29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Question #3 - </a:t>
            </a:r>
            <a:r>
              <a:rPr b="1" lang="en" sz="2400"/>
              <a:t>Is there a correlation between the average energy and popularity of her albums?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 u="sng"/>
              <a:t>Conclusion</a:t>
            </a:r>
            <a:r>
              <a:rPr lang="en" sz="2400"/>
              <a:t>: </a:t>
            </a:r>
            <a:r>
              <a:rPr lang="en" sz="2400"/>
              <a:t>Slight negative correlation between energy and popularity scores, indicating higher energy may not strongly drive popularity</a:t>
            </a:r>
            <a:endParaRPr sz="2400"/>
          </a:p>
        </p:txBody>
      </p:sp>
      <p:grpSp>
        <p:nvGrpSpPr>
          <p:cNvPr id="406" name="Google Shape;406;p42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407" name="Google Shape;40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8" name="Google Shape;408;p42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" name="Google Shape;409;p42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/>
          <p:nvPr>
            <p:ph idx="1" type="body"/>
          </p:nvPr>
        </p:nvSpPr>
        <p:spPr>
          <a:xfrm>
            <a:off x="500525" y="260275"/>
            <a:ext cx="31248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b="1" lang="en" sz="2400"/>
              <a:t>Question #3 Plot</a:t>
            </a:r>
            <a:endParaRPr sz="2400"/>
          </a:p>
        </p:txBody>
      </p:sp>
      <p:grpSp>
        <p:nvGrpSpPr>
          <p:cNvPr id="415" name="Google Shape;415;p43"/>
          <p:cNvGrpSpPr/>
          <p:nvPr/>
        </p:nvGrpSpPr>
        <p:grpSpPr>
          <a:xfrm>
            <a:off x="-662094" y="3802224"/>
            <a:ext cx="2225700" cy="1845913"/>
            <a:chOff x="3254550" y="3555912"/>
            <a:chExt cx="2225700" cy="1845913"/>
          </a:xfrm>
        </p:grpSpPr>
        <p:pic>
          <p:nvPicPr>
            <p:cNvPr id="416" name="Google Shape;41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7" name="Google Shape;417;p43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8" name="Google Shape;418;p43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419" name="Google Shape;4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350" y="856889"/>
            <a:ext cx="7625626" cy="38330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39" name="Google Shape;239;p26"/>
          <p:cNvSpPr txBox="1"/>
          <p:nvPr>
            <p:ph idx="2" type="title"/>
          </p:nvPr>
        </p:nvSpPr>
        <p:spPr>
          <a:xfrm>
            <a:off x="720000" y="157171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0" name="Google Shape;240;p26"/>
          <p:cNvSpPr txBox="1"/>
          <p:nvPr>
            <p:ph idx="3" type="title"/>
          </p:nvPr>
        </p:nvSpPr>
        <p:spPr>
          <a:xfrm>
            <a:off x="2015400" y="319934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1" name="Google Shape;241;p26"/>
          <p:cNvSpPr txBox="1"/>
          <p:nvPr>
            <p:ph idx="4" type="title"/>
          </p:nvPr>
        </p:nvSpPr>
        <p:spPr>
          <a:xfrm>
            <a:off x="3883563" y="157172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2" name="Google Shape;242;p26"/>
          <p:cNvSpPr txBox="1"/>
          <p:nvPr>
            <p:ph idx="5" type="title"/>
          </p:nvPr>
        </p:nvSpPr>
        <p:spPr>
          <a:xfrm>
            <a:off x="5118393" y="319934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3" name="Google Shape;243;p26"/>
          <p:cNvSpPr txBox="1"/>
          <p:nvPr>
            <p:ph idx="6" type="title"/>
          </p:nvPr>
        </p:nvSpPr>
        <p:spPr>
          <a:xfrm>
            <a:off x="6357950" y="157172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4" name="Google Shape;244;p26"/>
          <p:cNvSpPr txBox="1"/>
          <p:nvPr>
            <p:ph idx="1" type="subTitle"/>
          </p:nvPr>
        </p:nvSpPr>
        <p:spPr>
          <a:xfrm>
            <a:off x="99132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5" name="Google Shape;245;p26"/>
          <p:cNvSpPr txBox="1"/>
          <p:nvPr>
            <p:ph idx="8" type="subTitle"/>
          </p:nvPr>
        </p:nvSpPr>
        <p:spPr>
          <a:xfrm>
            <a:off x="3773900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46" name="Google Shape;246;p26"/>
          <p:cNvSpPr txBox="1"/>
          <p:nvPr>
            <p:ph idx="9" type="subTitle"/>
          </p:nvPr>
        </p:nvSpPr>
        <p:spPr>
          <a:xfrm>
            <a:off x="662927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47" name="Google Shape;247;p26"/>
          <p:cNvSpPr txBox="1"/>
          <p:nvPr>
            <p:ph idx="13" type="subTitle"/>
          </p:nvPr>
        </p:nvSpPr>
        <p:spPr>
          <a:xfrm>
            <a:off x="2286725" y="37505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48" name="Google Shape;248;p26"/>
          <p:cNvSpPr txBox="1"/>
          <p:nvPr>
            <p:ph idx="14" type="subTitle"/>
          </p:nvPr>
        </p:nvSpPr>
        <p:spPr>
          <a:xfrm>
            <a:off x="5389731" y="37505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cxnSp>
        <p:nvCxnSpPr>
          <p:cNvPr id="249" name="Google Shape;249;p26"/>
          <p:cNvCxnSpPr/>
          <p:nvPr/>
        </p:nvCxnSpPr>
        <p:spPr>
          <a:xfrm flipH="1" rot="10800000">
            <a:off x="720000" y="1918338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6"/>
          <p:cNvCxnSpPr/>
          <p:nvPr/>
        </p:nvCxnSpPr>
        <p:spPr>
          <a:xfrm flipH="1" rot="10800000">
            <a:off x="3350163" y="1918338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6"/>
          <p:cNvCxnSpPr/>
          <p:nvPr/>
        </p:nvCxnSpPr>
        <p:spPr>
          <a:xfrm flipH="1" rot="10800000">
            <a:off x="5976950" y="1918338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6"/>
          <p:cNvCxnSpPr/>
          <p:nvPr/>
        </p:nvCxnSpPr>
        <p:spPr>
          <a:xfrm flipH="1" rot="10800000">
            <a:off x="716613" y="3393563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6"/>
          <p:cNvCxnSpPr/>
          <p:nvPr/>
        </p:nvCxnSpPr>
        <p:spPr>
          <a:xfrm flipH="1" rot="10800000">
            <a:off x="3346775" y="3545963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6"/>
          <p:cNvCxnSpPr/>
          <p:nvPr/>
        </p:nvCxnSpPr>
        <p:spPr>
          <a:xfrm flipH="1" rot="10800000">
            <a:off x="5973563" y="3545963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4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425" name="Google Shape;425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6" name="Google Shape;426;p44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7" name="Google Shape;427;p44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28" name="Google Shape;428;p44"/>
          <p:cNvSpPr txBox="1"/>
          <p:nvPr>
            <p:ph idx="1" type="body"/>
          </p:nvPr>
        </p:nvSpPr>
        <p:spPr>
          <a:xfrm>
            <a:off x="583500" y="933600"/>
            <a:ext cx="7977000" cy="31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Question #3 Aftermath:</a:t>
            </a:r>
            <a:endParaRPr b="1"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This conclusion makes sense to me</a:t>
            </a:r>
            <a:endParaRPr sz="2400"/>
          </a:p>
          <a:p>
            <a:pPr indent="-381000" lvl="2" marL="1371600" rtl="0" algn="l">
              <a:spcBef>
                <a:spcPts val="100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a lot of Swifties tend to listen to certain albums/tracks for the </a:t>
            </a:r>
            <a:r>
              <a:rPr lang="en" sz="2400"/>
              <a:t>relatability and lyricism rather than energy levels</a:t>
            </a:r>
            <a:endParaRPr sz="2400"/>
          </a:p>
          <a:p>
            <a:pPr indent="-381000" lvl="3" marL="18288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the top five albums, are said to be Taylor’s most relatable/lyrically sound albums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5"/>
          <p:cNvPicPr preferRelativeResize="0"/>
          <p:nvPr/>
        </p:nvPicPr>
        <p:blipFill rotWithShape="1">
          <a:blip r:embed="rId3">
            <a:alphaModFix/>
          </a:blip>
          <a:srcRect b="0" l="18557" r="18557" t="0"/>
          <a:stretch/>
        </p:blipFill>
        <p:spPr>
          <a:xfrm>
            <a:off x="514825" y="1497550"/>
            <a:ext cx="3211500" cy="33708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45"/>
          <p:cNvSpPr txBox="1"/>
          <p:nvPr>
            <p:ph type="title"/>
          </p:nvPr>
        </p:nvSpPr>
        <p:spPr>
          <a:xfrm>
            <a:off x="4357272" y="1932414"/>
            <a:ext cx="57132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Future Work</a:t>
            </a:r>
            <a:endParaRPr sz="4400"/>
          </a:p>
        </p:txBody>
      </p:sp>
      <p:sp>
        <p:nvSpPr>
          <p:cNvPr id="435" name="Google Shape;435;p45"/>
          <p:cNvSpPr txBox="1"/>
          <p:nvPr>
            <p:ph idx="2" type="title"/>
          </p:nvPr>
        </p:nvSpPr>
        <p:spPr>
          <a:xfrm>
            <a:off x="4626009" y="660815"/>
            <a:ext cx="1315800" cy="10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36" name="Google Shape;436;p45"/>
          <p:cNvCxnSpPr/>
          <p:nvPr/>
        </p:nvCxnSpPr>
        <p:spPr>
          <a:xfrm flipH="1" rot="10800000">
            <a:off x="4901175" y="1437075"/>
            <a:ext cx="1345200" cy="356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7" name="Google Shape;437;p45"/>
          <p:cNvGrpSpPr/>
          <p:nvPr/>
        </p:nvGrpSpPr>
        <p:grpSpPr>
          <a:xfrm>
            <a:off x="2534175" y="3194850"/>
            <a:ext cx="2087050" cy="1824025"/>
            <a:chOff x="2534175" y="3194850"/>
            <a:chExt cx="2087050" cy="1824025"/>
          </a:xfrm>
        </p:grpSpPr>
        <p:pic>
          <p:nvPicPr>
            <p:cNvPr id="438" name="Google Shape;438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844776" y="3194850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9" name="Google Shape;439;p45"/>
            <p:cNvCxnSpPr/>
            <p:nvPr/>
          </p:nvCxnSpPr>
          <p:spPr>
            <a:xfrm flipH="1" rot="10800000">
              <a:off x="2534175" y="3445975"/>
              <a:ext cx="1968600" cy="1572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0" name="Google Shape;440;p45"/>
            <p:cNvSpPr/>
            <p:nvPr/>
          </p:nvSpPr>
          <p:spPr>
            <a:xfrm>
              <a:off x="2613275" y="4150200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idx="1" type="body"/>
          </p:nvPr>
        </p:nvSpPr>
        <p:spPr>
          <a:xfrm>
            <a:off x="583500" y="561532"/>
            <a:ext cx="7977000" cy="16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Analyzing additional song attributes like </a:t>
            </a:r>
            <a:r>
              <a:rPr lang="en" sz="2400"/>
              <a:t>danceability</a:t>
            </a:r>
            <a:r>
              <a:rPr lang="en" sz="2400"/>
              <a:t> and acousticness for more detailed analysis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Comparing Taylor Swift’s music trends to other artists to determine unique patterns within the genre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Doing an analysis of what people think are the most </a:t>
            </a:r>
            <a:r>
              <a:rPr lang="en" sz="2400"/>
              <a:t>relatable</a:t>
            </a:r>
            <a:r>
              <a:rPr lang="en" sz="2400"/>
              <a:t> and/or lyrically sound albums, then analyzing the correlation with the popularity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/>
              <a:t>seeing how it compares to energy/popularity</a:t>
            </a:r>
            <a:endParaRPr sz="2400"/>
          </a:p>
        </p:txBody>
      </p:sp>
      <p:grpSp>
        <p:nvGrpSpPr>
          <p:cNvPr id="446" name="Google Shape;446;p46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447" name="Google Shape;447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8" name="Google Shape;448;p46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9" name="Google Shape;449;p46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/>
          <p:nvPr>
            <p:ph type="ctrTitle"/>
          </p:nvPr>
        </p:nvSpPr>
        <p:spPr>
          <a:xfrm>
            <a:off x="1053000" y="2302536"/>
            <a:ext cx="7038000" cy="17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accent2"/>
                </a:solidFill>
              </a:rPr>
              <a:t>Thanks for listening</a:t>
            </a:r>
            <a:endParaRPr sz="6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accent2"/>
                </a:solidFill>
              </a:rPr>
              <a:t> </a:t>
            </a:r>
            <a:r>
              <a:rPr i="1" lang="en" sz="3600">
                <a:solidFill>
                  <a:schemeClr val="accent2"/>
                </a:solidFill>
              </a:rPr>
              <a:t>any questions?</a:t>
            </a:r>
            <a:endParaRPr i="1" sz="3600">
              <a:solidFill>
                <a:schemeClr val="accent2"/>
              </a:solidFill>
            </a:endParaRPr>
          </a:p>
        </p:txBody>
      </p:sp>
      <p:grpSp>
        <p:nvGrpSpPr>
          <p:cNvPr id="455" name="Google Shape;455;p47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456" name="Google Shape;45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8" name="Google Shape;458;p47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459" name="Google Shape;459;p47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460" name="Google Shape;460;p47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461" name="Google Shape;461;p47"/>
              <p:cNvCxnSpPr/>
              <p:nvPr/>
            </p:nvCxnSpPr>
            <p:spPr>
              <a:xfrm flipH="1" rot="10800000">
                <a:off x="0" y="2452825"/>
                <a:ext cx="831000" cy="156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0" l="18557" r="18557" t="0"/>
          <a:stretch/>
        </p:blipFill>
        <p:spPr>
          <a:xfrm>
            <a:off x="514825" y="1497550"/>
            <a:ext cx="3211500" cy="33708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27"/>
          <p:cNvSpPr txBox="1"/>
          <p:nvPr>
            <p:ph type="title"/>
          </p:nvPr>
        </p:nvSpPr>
        <p:spPr>
          <a:xfrm>
            <a:off x="4079564" y="1912975"/>
            <a:ext cx="4931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Introduction</a:t>
            </a:r>
            <a:endParaRPr sz="4400"/>
          </a:p>
        </p:txBody>
      </p:sp>
      <p:sp>
        <p:nvSpPr>
          <p:cNvPr id="261" name="Google Shape;261;p27"/>
          <p:cNvSpPr txBox="1"/>
          <p:nvPr>
            <p:ph idx="2" type="title"/>
          </p:nvPr>
        </p:nvSpPr>
        <p:spPr>
          <a:xfrm>
            <a:off x="4626009" y="754504"/>
            <a:ext cx="1315800" cy="10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62" name="Google Shape;262;p27"/>
          <p:cNvCxnSpPr/>
          <p:nvPr/>
        </p:nvCxnSpPr>
        <p:spPr>
          <a:xfrm flipH="1" rot="10800000">
            <a:off x="4901175" y="1437075"/>
            <a:ext cx="1345200" cy="356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3" name="Google Shape;263;p27"/>
          <p:cNvGrpSpPr/>
          <p:nvPr/>
        </p:nvGrpSpPr>
        <p:grpSpPr>
          <a:xfrm>
            <a:off x="2534175" y="3194850"/>
            <a:ext cx="2087050" cy="1824025"/>
            <a:chOff x="2534175" y="3194850"/>
            <a:chExt cx="2087050" cy="1824025"/>
          </a:xfrm>
        </p:grpSpPr>
        <p:pic>
          <p:nvPicPr>
            <p:cNvPr id="264" name="Google Shape;26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844776" y="3194850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5" name="Google Shape;265;p27"/>
            <p:cNvCxnSpPr/>
            <p:nvPr/>
          </p:nvCxnSpPr>
          <p:spPr>
            <a:xfrm flipH="1" rot="10800000">
              <a:off x="2534175" y="3445975"/>
              <a:ext cx="1968600" cy="1572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27"/>
            <p:cNvSpPr/>
            <p:nvPr/>
          </p:nvSpPr>
          <p:spPr>
            <a:xfrm>
              <a:off x="2613275" y="4150200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idx="1" type="body"/>
          </p:nvPr>
        </p:nvSpPr>
        <p:spPr>
          <a:xfrm>
            <a:off x="583500" y="1687150"/>
            <a:ext cx="7977000" cy="1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b="1" lang="en" sz="2400"/>
              <a:t>Purpose</a:t>
            </a:r>
            <a:r>
              <a:rPr lang="en" sz="2400"/>
              <a:t>: Analyzing Taylor Swift’s Spotify data and the attributes of her tracks to uncover </a:t>
            </a:r>
            <a:r>
              <a:rPr lang="en" sz="2400"/>
              <a:t>insights</a:t>
            </a:r>
            <a:r>
              <a:rPr lang="en" sz="2400"/>
              <a:t> useful for personalizing user experiences on smaller streaming platforms</a:t>
            </a:r>
            <a:endParaRPr sz="2400"/>
          </a:p>
        </p:txBody>
      </p:sp>
      <p:grpSp>
        <p:nvGrpSpPr>
          <p:cNvPr id="272" name="Google Shape;272;p28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273" name="Google Shape;27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4" name="Google Shape;274;p28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5" name="Google Shape;275;p28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583500" y="682275"/>
            <a:ext cx="79770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Overall Question</a:t>
            </a:r>
            <a:r>
              <a:rPr lang="en" sz="2400"/>
              <a:t>: What trends exist in Taylor Swift’s music in terms of popularity and energy?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Questions Answered in Analysis</a:t>
            </a:r>
            <a:r>
              <a:rPr lang="en" sz="2400"/>
              <a:t>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Which Taylor Swift albums are the most popular based on Spotify popularity scores?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How do the energy levels of tracks vary across different albums?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Is there a correlation between the average energy and popularity of her albums?</a:t>
            </a:r>
            <a:endParaRPr sz="2400"/>
          </a:p>
        </p:txBody>
      </p:sp>
      <p:grpSp>
        <p:nvGrpSpPr>
          <p:cNvPr id="281" name="Google Shape;281;p29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282" name="Google Shape;28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3" name="Google Shape;283;p29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" name="Google Shape;284;p29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idx="1" type="body"/>
          </p:nvPr>
        </p:nvSpPr>
        <p:spPr>
          <a:xfrm>
            <a:off x="583500" y="1757400"/>
            <a:ext cx="7977000" cy="16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People Who Benefit</a:t>
            </a:r>
            <a:r>
              <a:rPr lang="en" sz="2400"/>
              <a:t>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/>
              <a:t>Smaller Music Streaming Platforms  (Tidal, Deezer, SiriusXM)</a:t>
            </a:r>
            <a:endParaRPr sz="2400"/>
          </a:p>
        </p:txBody>
      </p:sp>
      <p:grpSp>
        <p:nvGrpSpPr>
          <p:cNvPr id="290" name="Google Shape;290;p30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291" name="Google Shape;29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2" name="Google Shape;292;p30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3" name="Google Shape;293;p30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 rotWithShape="1">
          <a:blip r:embed="rId3">
            <a:alphaModFix/>
          </a:blip>
          <a:srcRect b="0" l="18557" r="18557" t="0"/>
          <a:stretch/>
        </p:blipFill>
        <p:spPr>
          <a:xfrm>
            <a:off x="514825" y="1497550"/>
            <a:ext cx="3211500" cy="33708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31"/>
          <p:cNvSpPr txBox="1"/>
          <p:nvPr>
            <p:ph type="title"/>
          </p:nvPr>
        </p:nvSpPr>
        <p:spPr>
          <a:xfrm>
            <a:off x="4204872" y="1932414"/>
            <a:ext cx="57132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Methodology</a:t>
            </a:r>
            <a:endParaRPr sz="4400"/>
          </a:p>
        </p:txBody>
      </p:sp>
      <p:sp>
        <p:nvSpPr>
          <p:cNvPr id="300" name="Google Shape;300;p31"/>
          <p:cNvSpPr txBox="1"/>
          <p:nvPr>
            <p:ph idx="2" type="title"/>
          </p:nvPr>
        </p:nvSpPr>
        <p:spPr>
          <a:xfrm>
            <a:off x="4626009" y="660815"/>
            <a:ext cx="1315800" cy="10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01" name="Google Shape;301;p31"/>
          <p:cNvCxnSpPr/>
          <p:nvPr/>
        </p:nvCxnSpPr>
        <p:spPr>
          <a:xfrm flipH="1" rot="10800000">
            <a:off x="4901175" y="1437075"/>
            <a:ext cx="1345200" cy="356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2" name="Google Shape;302;p31"/>
          <p:cNvGrpSpPr/>
          <p:nvPr/>
        </p:nvGrpSpPr>
        <p:grpSpPr>
          <a:xfrm>
            <a:off x="2534175" y="3194850"/>
            <a:ext cx="2087050" cy="1824025"/>
            <a:chOff x="2534175" y="3194850"/>
            <a:chExt cx="2087050" cy="1824025"/>
          </a:xfrm>
        </p:grpSpPr>
        <p:pic>
          <p:nvPicPr>
            <p:cNvPr id="303" name="Google Shape;30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844776" y="3194850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1"/>
            <p:cNvCxnSpPr/>
            <p:nvPr/>
          </p:nvCxnSpPr>
          <p:spPr>
            <a:xfrm flipH="1" rot="10800000">
              <a:off x="2534175" y="3445975"/>
              <a:ext cx="1968600" cy="1572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5" name="Google Shape;305;p31"/>
            <p:cNvSpPr/>
            <p:nvPr/>
          </p:nvSpPr>
          <p:spPr>
            <a:xfrm>
              <a:off x="2613275" y="4150200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583500" y="1679250"/>
            <a:ext cx="7977000" cy="16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Dataset</a:t>
            </a:r>
            <a:r>
              <a:rPr lang="en" sz="2400"/>
              <a:t>: taylor_swift_spotify.csv -&gt; downloaded from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Kaggle</a:t>
            </a:r>
            <a:endParaRPr b="1"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/>
              <a:t>contains detailed Spotify analytics with track attributes for Taylor Swift’s music</a:t>
            </a:r>
            <a:endParaRPr sz="2400"/>
          </a:p>
        </p:txBody>
      </p:sp>
      <p:grpSp>
        <p:nvGrpSpPr>
          <p:cNvPr id="311" name="Google Shape;311;p32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312" name="Google Shape;31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2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" name="Google Shape;314;p32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idx="1" type="body"/>
          </p:nvPr>
        </p:nvSpPr>
        <p:spPr>
          <a:xfrm>
            <a:off x="583500" y="1819925"/>
            <a:ext cx="7977000" cy="16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Unit of Analysis</a:t>
            </a:r>
            <a:r>
              <a:rPr lang="en" sz="2400"/>
              <a:t>: Song from Taylor Swift’s </a:t>
            </a:r>
            <a:r>
              <a:rPr lang="en" sz="2400"/>
              <a:t>discography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b="1" lang="en" sz="2400"/>
              <a:t>Characteristics/Features</a:t>
            </a:r>
            <a:r>
              <a:rPr lang="en" sz="2400"/>
              <a:t>: </a:t>
            </a:r>
            <a:r>
              <a:rPr lang="en" sz="2400"/>
              <a:t>Track </a:t>
            </a:r>
            <a:r>
              <a:rPr lang="en" sz="2400"/>
              <a:t>Name, </a:t>
            </a:r>
            <a:r>
              <a:rPr lang="en" sz="2400"/>
              <a:t>Track</a:t>
            </a:r>
            <a:r>
              <a:rPr lang="en" sz="2400"/>
              <a:t> Album, </a:t>
            </a:r>
            <a:r>
              <a:rPr lang="en" sz="2400"/>
              <a:t>Track</a:t>
            </a:r>
            <a:r>
              <a:rPr lang="en" sz="2400"/>
              <a:t> Popularity, </a:t>
            </a:r>
            <a:r>
              <a:rPr lang="en" sz="2400"/>
              <a:t>Track</a:t>
            </a:r>
            <a:r>
              <a:rPr lang="en" sz="2400"/>
              <a:t> Energy</a:t>
            </a:r>
            <a:endParaRPr b="1" sz="2400"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-433494" y="3649824"/>
            <a:ext cx="2225700" cy="1845913"/>
            <a:chOff x="3254550" y="3555912"/>
            <a:chExt cx="2225700" cy="1845913"/>
          </a:xfrm>
        </p:grpSpPr>
        <p:pic>
          <p:nvPicPr>
            <p:cNvPr id="321" name="Google Shape;321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2" name="Google Shape;322;p33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3" name="Google Shape;323;p33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